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2" r:id="rId4"/>
    <p:sldId id="268" r:id="rId5"/>
    <p:sldId id="275" r:id="rId6"/>
    <p:sldId id="271" r:id="rId7"/>
    <p:sldId id="282" r:id="rId8"/>
    <p:sldId id="286" r:id="rId9"/>
    <p:sldId id="287" r:id="rId10"/>
    <p:sldId id="289" r:id="rId11"/>
    <p:sldId id="288" r:id="rId12"/>
    <p:sldId id="290" r:id="rId13"/>
    <p:sldId id="291" r:id="rId14"/>
    <p:sldId id="292" r:id="rId15"/>
    <p:sldId id="273" r:id="rId16"/>
    <p:sldId id="283" r:id="rId17"/>
    <p:sldId id="284" r:id="rId18"/>
    <p:sldId id="285" r:id="rId19"/>
    <p:sldId id="278" r:id="rId20"/>
    <p:sldId id="27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0000"/>
    <a:srgbClr val="FF99FF"/>
    <a:srgbClr val="99FF99"/>
    <a:srgbClr val="FFFF99"/>
    <a:srgbClr val="FF9933"/>
    <a:srgbClr val="0066FF"/>
    <a:srgbClr val="FFCC99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69830-263C-4E6F-92F9-1FDA922BA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7E155-622E-4C42-8C13-B9DDFF0DF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A6CD2-8118-4369-9886-3C7151006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30F09-F4AC-4E18-BA15-5BD02C2E9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61701-1899-4D6E-89BA-4D8F3BB0D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AF52C-0EC1-4937-BC8C-B45629E5C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FF49A-4E3B-486E-AE37-F710C33AA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AB457-514F-42C7-B03F-537D20DD0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A938E-3B45-4277-B1D3-15F0D6548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5C6F2-EBF0-4C65-84D5-A0C44531A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4A6BF-4B41-471A-93A0-C4CE95EA3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FA7F7C8-BF70-4D33-9D13-4A53886D7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GIAO%20DUC\td%20lop%202\BEETHO~1.RMI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4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FLOWROS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68413" y="2667000"/>
            <a:ext cx="636587" cy="416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BEETHO~1.RMI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31775" y="5886450"/>
            <a:ext cx="7747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>
            <a:off x="769938" y="1662113"/>
            <a:ext cx="3530600" cy="29194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TẬP ĐỌC </a:t>
            </a:r>
          </a:p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   lớp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500" fill="hold"/>
                                        <p:tgtEl>
                                          <p:spTgt spid="20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apvi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4738" y="1854200"/>
            <a:ext cx="4095750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23863" y="112713"/>
            <a:ext cx="8258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</a:t>
            </a:r>
            <a:r>
              <a:rPr lang="vi-VN" sz="24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ọc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921000" y="5376863"/>
            <a:ext cx="2841625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tập viết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85763" y="241300"/>
            <a:ext cx="81041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ctr">
              <a:spcBef>
                <a:spcPct val="50000"/>
              </a:spcBef>
            </a:pPr>
            <a:r>
              <a:rPr lang="en-US" sz="24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</a:t>
            </a:r>
            <a:r>
              <a:rPr lang="vi-VN" sz="24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ọc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844800" y="5607050"/>
            <a:ext cx="2841625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cửa lớp</a:t>
            </a:r>
          </a:p>
        </p:txBody>
      </p:sp>
      <p:pic>
        <p:nvPicPr>
          <p:cNvPr id="12292" name="Picture 4" descr="cualop3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4738" y="1892300"/>
            <a:ext cx="4127500" cy="33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47663" y="241300"/>
            <a:ext cx="8334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</a:t>
            </a:r>
            <a:r>
              <a:rPr lang="vi-VN" sz="24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ọc</a:t>
            </a:r>
          </a:p>
        </p:txBody>
      </p:sp>
      <p:pic>
        <p:nvPicPr>
          <p:cNvPr id="13315" name="Picture 3" descr="omt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8413" y="2309813"/>
            <a:ext cx="59912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844800" y="5607050"/>
            <a:ext cx="2841625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giáo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47663" y="241300"/>
            <a:ext cx="8334375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ctr">
              <a:spcBef>
                <a:spcPct val="50000"/>
              </a:spcBef>
            </a:pPr>
            <a:r>
              <a:rPr lang="en-US" sz="24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</a:t>
            </a:r>
            <a:r>
              <a:rPr lang="vi-VN" sz="24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ọc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189288" y="5607050"/>
            <a:ext cx="2841625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 vở</a:t>
            </a:r>
          </a:p>
        </p:txBody>
      </p:sp>
      <p:pic>
        <p:nvPicPr>
          <p:cNvPr id="14340" name="Picture 4" descr="lat-tra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6825" y="1322388"/>
            <a:ext cx="4608513" cy="368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47663" y="241300"/>
            <a:ext cx="8334375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ctr">
              <a:spcBef>
                <a:spcPct val="50000"/>
              </a:spcBef>
            </a:pPr>
            <a:r>
              <a:rPr lang="en-US" sz="24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</a:t>
            </a:r>
            <a:r>
              <a:rPr lang="vi-VN" sz="24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ọc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076450" y="2276475"/>
            <a:ext cx="4608513" cy="272732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844800" y="5607050"/>
            <a:ext cx="2841625" cy="708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iểm m</a:t>
            </a:r>
            <a:r>
              <a:rPr lang="vi-VN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 giáo lớp em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1447800"/>
            <a:ext cx="3962400" cy="46783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 nào em </a:t>
            </a:r>
            <a:r>
              <a:rPr lang="vi-VN" sz="1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1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ến lớp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 thấy cô </a:t>
            </a:r>
            <a:r>
              <a:rPr lang="vi-VN" sz="1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1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ến rồi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lời “Chào cô ạ !”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 mỉm c</a:t>
            </a:r>
            <a:r>
              <a:rPr lang="vi-VN" sz="1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1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ời thật t</a:t>
            </a:r>
            <a:r>
              <a:rPr lang="vi-VN" sz="1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1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</a:t>
            </a:r>
          </a:p>
          <a:p>
            <a:pPr eaLnBrk="1" hangingPunct="1">
              <a:lnSpc>
                <a:spcPct val="80000"/>
              </a:lnSpc>
            </a:pPr>
            <a:endParaRPr lang="en-US" sz="18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8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 dạy em tập viết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Gió </a:t>
            </a:r>
            <a:r>
              <a:rPr lang="vi-VN" sz="1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en-US" sz="1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thoảng h</a:t>
            </a:r>
            <a:r>
              <a:rPr lang="vi-VN" sz="1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1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nhài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Nắng ghé vào cửa lớp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 chúng em học bài.</a:t>
            </a:r>
          </a:p>
          <a:p>
            <a:pPr eaLnBrk="1" hangingPunct="1">
              <a:lnSpc>
                <a:spcPct val="80000"/>
              </a:lnSpc>
            </a:pPr>
            <a:endParaRPr lang="en-US" sz="18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8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 lời cô giáo giảng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Ấm trang vở th</a:t>
            </a:r>
            <a:r>
              <a:rPr lang="vi-VN" sz="1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1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 tho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 th</a:t>
            </a:r>
            <a:r>
              <a:rPr lang="vi-VN" sz="1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1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 em ngắm mãi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 </a:t>
            </a:r>
            <a:r>
              <a:rPr lang="vi-VN" sz="1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1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iểm m</a:t>
            </a:r>
            <a:r>
              <a:rPr lang="vi-VN" sz="1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1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ời cô cho</a:t>
            </a:r>
            <a:r>
              <a:rPr lang="en-US" sz="1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NGUYỄN XUÂN SANH</a:t>
            </a:r>
          </a:p>
          <a:p>
            <a:pPr eaLnBrk="1" hangingPunct="1">
              <a:lnSpc>
                <a:spcPct val="80000"/>
              </a:lnSpc>
            </a:pPr>
            <a:endParaRPr lang="en-US" sz="14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943600" y="3657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3" name="Picture 5" descr="tapvi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706688"/>
            <a:ext cx="838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4038600" y="5638800"/>
            <a:ext cx="1219200" cy="228600"/>
          </a:xfrm>
          <a:prstGeom prst="rect">
            <a:avLst/>
          </a:prstGeom>
          <a:solidFill>
            <a:srgbClr val="FFFFCC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pic>
        <p:nvPicPr>
          <p:cNvPr id="17415" name="Picture 7" descr="cuoi nh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286000"/>
            <a:ext cx="9144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omta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4608513"/>
            <a:ext cx="9144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lop ho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24463" y="1333500"/>
            <a:ext cx="94773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0" descr="cualop3 cop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35814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1" descr="trangvo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5029200"/>
            <a:ext cx="9906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819400" y="1447800"/>
            <a:ext cx="396240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 nào em </a:t>
            </a:r>
            <a:r>
              <a:rPr lang="vi-VN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ến lớp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 thấy cô </a:t>
            </a:r>
            <a:r>
              <a:rPr lang="vi-VN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ến rồi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lời “Chào cô ạ !”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 mỉm c</a:t>
            </a:r>
            <a:r>
              <a:rPr lang="vi-VN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ời thật t</a:t>
            </a:r>
            <a:r>
              <a:rPr lang="vi-VN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0207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 giáo lớp em</a:t>
            </a:r>
          </a:p>
        </p:txBody>
      </p:sp>
      <p:pic>
        <p:nvPicPr>
          <p:cNvPr id="18436" name="Picture 4" descr="lop ho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6363" y="1333500"/>
            <a:ext cx="94773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cuoi nh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9663" y="2286000"/>
            <a:ext cx="9144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418013" y="1778000"/>
            <a:ext cx="1219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4387850" y="2046288"/>
            <a:ext cx="1066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4648200" y="2314575"/>
            <a:ext cx="1066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8" grpId="0" animBg="1"/>
      <p:bldP spid="18439" grpId="0" animBg="1"/>
      <p:bldP spid="184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0207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 giáo lớp em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760663" y="2890838"/>
            <a:ext cx="3962400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Cô dạy em tập viết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Gió </a:t>
            </a:r>
            <a:r>
              <a:rPr lang="vi-VN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thoảng h</a:t>
            </a:r>
            <a:r>
              <a:rPr lang="vi-VN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nhài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Nắng ghé vào cửa lớp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 chúng em học bài.</a:t>
            </a:r>
            <a:endParaRPr lang="en-US" sz="14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tapvi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6113" y="2546350"/>
            <a:ext cx="838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cualop3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4088" y="34290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4033838" y="3198813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3803650" y="3429000"/>
            <a:ext cx="838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3810000" y="3738563"/>
            <a:ext cx="20574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2" grpId="0" animBg="1"/>
      <p:bldP spid="19463" grpId="0" animBg="1"/>
      <p:bldP spid="1946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0207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>
                <a:solidFill>
                  <a:schemeClr val="tx2"/>
                </a:solidFill>
              </a:rPr>
              <a:t/>
            </a:r>
            <a:br>
              <a:rPr lang="en-US" sz="2400" b="1">
                <a:solidFill>
                  <a:schemeClr val="tx2"/>
                </a:solidFill>
              </a:rPr>
            </a:br>
            <a:r>
              <a:rPr lang="en-US" sz="2400" b="1">
                <a:solidFill>
                  <a:schemeClr val="tx2"/>
                </a:solidFill>
              </a:rPr>
              <a:t>  </a:t>
            </a:r>
            <a:r>
              <a:rPr lang="en-US" sz="2400" b="1">
                <a:solidFill>
                  <a:srgbClr val="FF0000"/>
                </a:solidFill>
              </a:rPr>
              <a:t>TẬP ĐỌC</a:t>
            </a:r>
            <a:r>
              <a:rPr lang="en-US" sz="2400" b="1">
                <a:solidFill>
                  <a:schemeClr val="tx2"/>
                </a:solidFill>
              </a:rPr>
              <a:t/>
            </a:r>
            <a:br>
              <a:rPr lang="en-US" sz="2400" b="1">
                <a:solidFill>
                  <a:schemeClr val="tx2"/>
                </a:solidFill>
              </a:rPr>
            </a:br>
            <a:r>
              <a:rPr lang="en-US" sz="2400" b="1">
                <a:solidFill>
                  <a:srgbClr val="0000FF"/>
                </a:solidFill>
              </a:rPr>
              <a:t>Cô giáo lớp em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682875" y="4311650"/>
            <a:ext cx="3962400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tho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iểm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NGUYỄN XUÂN SANH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omt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9725" y="4159250"/>
            <a:ext cx="9144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trangvo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5363" y="4581525"/>
            <a:ext cx="9906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727450" y="5197475"/>
            <a:ext cx="1219200" cy="228600"/>
          </a:xfrm>
          <a:prstGeom prst="rect">
            <a:avLst/>
          </a:prstGeom>
          <a:solidFill>
            <a:srgbClr val="FFFFCC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u="sng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5105400" y="4197350"/>
            <a:ext cx="762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4456113" y="4543425"/>
            <a:ext cx="1143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4341813" y="4811713"/>
            <a:ext cx="1676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5000625" y="5195888"/>
            <a:ext cx="7620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6" grpId="0" animBg="1"/>
      <p:bldP spid="20487" grpId="0" animBg="1"/>
      <p:bldP spid="20488" grpId="0" animBg="1"/>
      <p:bldP spid="20489" grpId="0" animBg="1"/>
      <p:bldP spid="2049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819400" y="1447800"/>
            <a:ext cx="396240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 nào em </a:t>
            </a:r>
            <a:r>
              <a:rPr lang="vi-VN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ến lớp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 thấy cô </a:t>
            </a:r>
            <a:r>
              <a:rPr lang="vi-VN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ến rồi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lời “Chào cô ạ !”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 mỉm c</a:t>
            </a:r>
            <a:r>
              <a:rPr lang="vi-VN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ời thật t</a:t>
            </a:r>
            <a:r>
              <a:rPr lang="vi-VN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0207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 giáo lớp em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760663" y="2890838"/>
            <a:ext cx="3962400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thoảng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nhài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ghé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9" name="Picture 5" descr="lop ho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6363" y="1333500"/>
            <a:ext cx="94773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cuoi nh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9663" y="2286000"/>
            <a:ext cx="9144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682875" y="4311650"/>
            <a:ext cx="3962400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Những lời cô giáo giảng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Ấm trang vở th</a:t>
            </a:r>
            <a:r>
              <a:rPr lang="vi-VN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 tho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 th</a:t>
            </a:r>
            <a:r>
              <a:rPr lang="vi-VN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 em ngắm mãi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 </a:t>
            </a:r>
            <a:r>
              <a:rPr lang="vi-VN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iểm m</a:t>
            </a:r>
            <a:r>
              <a:rPr lang="vi-VN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ời cô cho</a:t>
            </a:r>
            <a:r>
              <a:rPr 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NGUYỄN XUÂN SANH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2" name="Picture 8" descr="tapvi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6113" y="2546350"/>
            <a:ext cx="838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4418013" y="1778000"/>
            <a:ext cx="1219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4387850" y="2046288"/>
            <a:ext cx="1066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4648200" y="2314575"/>
            <a:ext cx="1066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6" name="Picture 12" descr="cualop3 cop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4088" y="34290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4033838" y="3198813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3803650" y="3429000"/>
            <a:ext cx="838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3810000" y="3738563"/>
            <a:ext cx="20574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20" name="Picture 16" descr="omta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9725" y="4159250"/>
            <a:ext cx="9144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1" name="Picture 17" descr="trangvo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35363" y="4581525"/>
            <a:ext cx="9906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3727450" y="5197475"/>
            <a:ext cx="1219200" cy="228600"/>
          </a:xfrm>
          <a:prstGeom prst="rect">
            <a:avLst/>
          </a:prstGeom>
          <a:solidFill>
            <a:srgbClr val="FFFFCC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5105400" y="4197350"/>
            <a:ext cx="762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4456113" y="4543425"/>
            <a:ext cx="1143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5" name="Rectangle 21"/>
          <p:cNvSpPr>
            <a:spLocks noChangeArrowheads="1"/>
          </p:cNvSpPr>
          <p:nvPr/>
        </p:nvSpPr>
        <p:spPr bwMode="auto">
          <a:xfrm>
            <a:off x="4341813" y="4811713"/>
            <a:ext cx="1676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5000625" y="5195888"/>
            <a:ext cx="7620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8" grpId="0"/>
      <p:bldP spid="21511" grpId="0"/>
      <p:bldP spid="21513" grpId="0" animBg="1"/>
      <p:bldP spid="21514" grpId="0" animBg="1"/>
      <p:bldP spid="21515" grpId="0" animBg="1"/>
      <p:bldP spid="21517" grpId="0" animBg="1"/>
      <p:bldP spid="21518" grpId="0" animBg="1"/>
      <p:bldP spid="21519" grpId="0" animBg="1"/>
      <p:bldP spid="21522" grpId="0" animBg="1"/>
      <p:bldP spid="21523" grpId="0" animBg="1"/>
      <p:bldP spid="21524" grpId="0" animBg="1"/>
      <p:bldP spid="21525" grpId="0" animBg="1"/>
      <p:bldP spid="215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-76200" y="-762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u="sng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316288" y="1004888"/>
            <a:ext cx="23952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Cô giáo lớp em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334000" y="1346200"/>
            <a:ext cx="21515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Nguyễn Xuân Sanh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838200" y="1676400"/>
            <a:ext cx="2047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>
                <a:solidFill>
                  <a:srgbClr val="99FF33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5114925" y="1752600"/>
            <a:ext cx="28456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>
                <a:solidFill>
                  <a:srgbClr val="99FF33"/>
                </a:solidFill>
                <a:latin typeface="Times New Roman" pitchFamily="18" charset="0"/>
                <a:cs typeface="Times New Roman" pitchFamily="18" charset="0"/>
              </a:rPr>
              <a:t>Tìm hiểu nội dung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4876800" y="1981200"/>
            <a:ext cx="0" cy="4876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2133600"/>
            <a:ext cx="3205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b="1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  Sáng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-76200" y="25908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–  thoảng</a:t>
            </a: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-76200" y="2971800"/>
            <a:ext cx="2816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     – </a:t>
            </a:r>
            <a:r>
              <a:rPr lang="en-US" sz="2400" b="1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400" b="1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b="1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m tho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-76200" y="35052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–  ng</a:t>
            </a:r>
            <a:r>
              <a:rPr lang="vi-VN" sz="2400" b="1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ém</a:t>
            </a: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304800" y="4083050"/>
            <a:ext cx="46482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Sáng nào em </a:t>
            </a:r>
            <a:r>
              <a:rPr lang="vi-VN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ến lớp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Cũng thấy cô </a:t>
            </a:r>
            <a:r>
              <a:rPr lang="vi-VN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ến rồi 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Đáp lời  “Chào cô ạ!” 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Cô mĩm c</a:t>
            </a:r>
            <a:r>
              <a:rPr lang="vi-VN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ời thật t</a:t>
            </a:r>
            <a:r>
              <a:rPr lang="vi-VN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i. </a:t>
            </a: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3276600" y="4114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//</a:t>
            </a: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3200400" y="48006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//</a:t>
            </a: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1143000" y="5410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/</a:t>
            </a: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3352800" y="5410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/</a:t>
            </a: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3505200" y="6019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//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2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2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7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2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  <p:bldP spid="4100" grpId="0" autoUpdateAnimBg="0"/>
      <p:bldP spid="4101" grpId="0" autoUpdateAnimBg="0"/>
      <p:bldP spid="4102" grpId="0" autoUpdateAnimBg="0"/>
      <p:bldP spid="4103" grpId="0" animBg="1"/>
      <p:bldP spid="4104" grpId="0" autoUpdateAnimBg="0"/>
      <p:bldP spid="4105" grpId="0" autoUpdateAnimBg="0"/>
      <p:bldP spid="4106" grpId="0" autoUpdateAnimBg="0"/>
      <p:bldP spid="4107" grpId="0" autoUpdateAnimBg="0"/>
      <p:bldP spid="4108" grpId="0"/>
      <p:bldP spid="4109" grpId="0" autoUpdateAnimBg="0"/>
      <p:bldP spid="4110" grpId="0" autoUpdateAnimBg="0"/>
      <p:bldP spid="4111" grpId="0" autoUpdateAnimBg="0"/>
      <p:bldP spid="4112" grpId="0" autoUpdateAnimBg="0"/>
      <p:bldP spid="411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 giáo lớp em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1447800"/>
            <a:ext cx="4495800" cy="46783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 nào em </a:t>
            </a:r>
            <a:r>
              <a:rPr lang="vi-VN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ến lớp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 thấy cô </a:t>
            </a:r>
            <a:r>
              <a:rPr lang="vi-VN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ến rồi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lời “Chào cô ạ !”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 mỉm c</a:t>
            </a:r>
            <a:r>
              <a:rPr lang="vi-VN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ời thật t</a:t>
            </a:r>
            <a:r>
              <a:rPr lang="vi-VN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</a:t>
            </a:r>
          </a:p>
          <a:p>
            <a:pPr eaLnBrk="1" hangingPunct="1">
              <a:lnSpc>
                <a:spcPct val="80000"/>
              </a:lnSpc>
            </a:pPr>
            <a:endParaRPr lang="en-US" sz="20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 dạy em tập viết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Gió </a:t>
            </a:r>
            <a:r>
              <a:rPr lang="vi-VN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thoảng h</a:t>
            </a:r>
            <a:r>
              <a:rPr lang="vi-VN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nhài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Nắng ghévào cửa lớp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 chúng em học bài.</a:t>
            </a:r>
          </a:p>
          <a:p>
            <a:pPr eaLnBrk="1" hangingPunct="1">
              <a:lnSpc>
                <a:spcPct val="80000"/>
              </a:lnSpc>
            </a:pPr>
            <a:endParaRPr lang="en-US" sz="20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 lời cô giáo giảng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Ấm trang vở th</a:t>
            </a:r>
            <a:r>
              <a:rPr lang="vi-VN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 tho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 th</a:t>
            </a:r>
            <a:r>
              <a:rPr lang="vi-VN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 em ngắm mãi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 </a:t>
            </a:r>
            <a:r>
              <a:rPr lang="vi-VN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iểm m</a:t>
            </a:r>
            <a:r>
              <a:rPr lang="vi-VN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ời cô cho.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NGUYỄN XUÂN SANH</a:t>
            </a:r>
          </a:p>
          <a:p>
            <a:pPr eaLnBrk="1" hangingPunct="1">
              <a:lnSpc>
                <a:spcPct val="80000"/>
              </a:lnSpc>
            </a:pPr>
            <a:endParaRPr lang="en-US" sz="18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943600" y="3657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553200" y="4227513"/>
            <a:ext cx="1768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25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25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E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noFill/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 giáo lớp em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1447800"/>
            <a:ext cx="4876800" cy="2362200"/>
          </a:xfrm>
          <a:noFill/>
        </p:spPr>
        <p:txBody>
          <a:bodyPr/>
          <a:lstStyle/>
          <a:p>
            <a:pPr eaLnBrk="1" hangingPunct="1"/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 nào em </a:t>
            </a:r>
            <a:r>
              <a:rPr lang="vi-VN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ến lớp 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  <a:p>
            <a:pPr eaLnBrk="1" hangingPunct="1"/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 thấy cô </a:t>
            </a:r>
            <a:r>
              <a:rPr lang="vi-VN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ến rồi 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  <a:p>
            <a:pPr eaLnBrk="1" hangingPunct="1"/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lời  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“Chào cô ạ !”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eaLnBrk="1" hangingPunct="1"/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 mỉm c</a:t>
            </a:r>
            <a:r>
              <a:rPr lang="vi-VN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ời thật t</a:t>
            </a:r>
            <a:r>
              <a:rPr lang="vi-VN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en-US" sz="1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124200" y="4572000"/>
            <a:ext cx="4572000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 lời cô giáo giảng </a:t>
            </a:r>
          </a:p>
          <a:p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Ấm trang vở th</a:t>
            </a:r>
            <a:r>
              <a:rPr lang="vi-VN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 tho </a:t>
            </a:r>
          </a:p>
          <a:p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 th</a:t>
            </a:r>
            <a:r>
              <a:rPr lang="vi-VN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  em ngắm mãi </a:t>
            </a:r>
          </a:p>
          <a:p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 </a:t>
            </a:r>
            <a:r>
              <a:rPr lang="vi-VN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iểm m</a:t>
            </a:r>
            <a:r>
              <a:rPr lang="vi-VN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ời cô cho. </a:t>
            </a:r>
          </a:p>
          <a:p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NGUYỄN XUÂN SANH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105400" y="30480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//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6019800" y="3352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/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5638800" y="40386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//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5562600" y="4876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/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5410200" y="5181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//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2819400" y="2895600"/>
            <a:ext cx="4876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 dạy em tập viết</a:t>
            </a:r>
            <a:endParaRPr lang="en-US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Gió </a:t>
            </a:r>
            <a:r>
              <a:rPr lang="vi-VN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thoảng h</a:t>
            </a:r>
            <a:r>
              <a:rPr lang="vi-VN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nhaiø</a:t>
            </a:r>
            <a:endParaRPr lang="en-US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Nắng ghé vào cửa lớp</a:t>
            </a:r>
            <a:endParaRPr lang="en-US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 chúng em học bài</a:t>
            </a:r>
            <a:r>
              <a:rPr lang="en-US" sz="2000" b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4191000" y="5486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/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6096000" y="5486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/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5562600" y="36576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/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5791200" y="5791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//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  <p:bldP spid="5126" grpId="0"/>
      <p:bldP spid="5126" grpId="1"/>
      <p:bldP spid="5127" grpId="0"/>
      <p:bldP spid="5128" grpId="0"/>
      <p:bldP spid="5129" grpId="0"/>
      <p:bldP spid="5130" grpId="0"/>
      <p:bldP spid="5131" grpId="0"/>
      <p:bldP spid="5132" grpId="0"/>
      <p:bldP spid="5133" grpId="0"/>
      <p:bldP spid="51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noFill/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 giáo lớp em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1600200"/>
            <a:ext cx="4876800" cy="1524000"/>
          </a:xfrm>
          <a:noFill/>
        </p:spPr>
        <p:txBody>
          <a:bodyPr/>
          <a:lstStyle/>
          <a:p>
            <a:pPr eaLnBrk="1" hangingPunct="1"/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 nào em </a:t>
            </a:r>
            <a:r>
              <a:rPr lang="vi-VN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ến lớp 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  <a:p>
            <a:pPr eaLnBrk="1" hangingPunct="1"/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 thấy cô </a:t>
            </a:r>
            <a:r>
              <a:rPr lang="vi-VN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ến rồi 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  <a:p>
            <a:pPr eaLnBrk="1" hangingPunct="1"/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lời  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“Chào cô ạ !”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eaLnBrk="1" hangingPunct="1"/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 mỉm c</a:t>
            </a:r>
            <a:r>
              <a:rPr lang="vi-VN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ời thật t</a:t>
            </a:r>
            <a:r>
              <a:rPr lang="vi-VN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  <a:p>
            <a:pPr eaLnBrk="1" hangingPunct="1"/>
            <a:endParaRPr lang="en-US" sz="18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18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18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sz="1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048000" y="4572000"/>
            <a:ext cx="4572000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 lời cô giáo giảng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Ấm trang vở th</a:t>
            </a:r>
            <a:r>
              <a:rPr lang="vi-VN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 tho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  <a:p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 th</a:t>
            </a:r>
            <a:r>
              <a:rPr lang="vi-VN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em ngắm mãi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</a:t>
            </a:r>
          </a:p>
          <a:p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 </a:t>
            </a:r>
            <a:r>
              <a:rPr lang="vi-VN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iểm m</a:t>
            </a:r>
            <a:r>
              <a:rPr lang="vi-VN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ời cô cho.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  <a:p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NGUYỄN XUÂN SANH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667000" y="3124200"/>
            <a:ext cx="4876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thoảng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nhaiø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ghé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.//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noFill/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 giáo lớp em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1600200"/>
            <a:ext cx="4876800" cy="1524000"/>
          </a:xfrm>
          <a:noFill/>
        </p:spPr>
        <p:txBody>
          <a:bodyPr/>
          <a:lstStyle/>
          <a:p>
            <a:pPr eaLnBrk="1" hangingPunct="1"/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 nào em </a:t>
            </a:r>
            <a:r>
              <a:rPr lang="vi-VN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ến lớp 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  <a:p>
            <a:pPr eaLnBrk="1" hangingPunct="1"/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 thấy cô </a:t>
            </a:r>
            <a:r>
              <a:rPr lang="vi-VN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ến rồi 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  <a:p>
            <a:pPr eaLnBrk="1" hangingPunct="1"/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lời  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“Chào cô ạ !”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eaLnBrk="1" hangingPunct="1"/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 mỉm c</a:t>
            </a:r>
            <a:r>
              <a:rPr lang="vi-VN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ời thật t</a:t>
            </a:r>
            <a:r>
              <a:rPr lang="vi-VN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  <a:p>
            <a:pPr eaLnBrk="1" hangingPunct="1"/>
            <a:endParaRPr lang="en-US" sz="18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18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18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sz="1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048000" y="4814888"/>
            <a:ext cx="457200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 lời cô giáo giảng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Ấm trang vở th</a:t>
            </a:r>
            <a:r>
              <a:rPr lang="vi-VN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 tho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  <a:p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 th</a:t>
            </a:r>
            <a:r>
              <a:rPr lang="vi-VN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em ngắm mãi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</a:t>
            </a:r>
          </a:p>
          <a:p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 </a:t>
            </a:r>
            <a:r>
              <a:rPr lang="vi-VN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iểm m</a:t>
            </a:r>
            <a:r>
              <a:rPr lang="vi-VN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ời cô cho.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  <a:p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NGUYỄN XUÂN SANH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267200" y="2346325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Chào cô ạ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572000" y="2667000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thật t</a:t>
            </a:r>
            <a:r>
              <a:rPr lang="vi-VN" sz="2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038600" y="3717925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thoảng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048000" y="5699125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Yêu th</a:t>
            </a:r>
            <a:r>
              <a:rPr lang="vi-VN" sz="2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2667000" y="3200400"/>
            <a:ext cx="4876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 dạy em tập viết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Gió </a:t>
            </a:r>
            <a:r>
              <a:rPr lang="vi-VN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thoảng h</a:t>
            </a:r>
            <a:r>
              <a:rPr lang="vi-VN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nhaiø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Nắng ghé vào cửa lớp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 chúng em học bài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.//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181600" y="5715000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ngắm mãi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  <p:bldP spid="7175" grpId="0"/>
      <p:bldP spid="7176" grpId="0"/>
      <p:bldP spid="71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073400" y="860425"/>
            <a:ext cx="23952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Cô giáo lớp em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343400" y="1295400"/>
            <a:ext cx="25426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latin typeface="Times New Roman" pitchFamily="18" charset="0"/>
                <a:cs typeface="Times New Roman" pitchFamily="18" charset="0"/>
              </a:rPr>
              <a:t>Nguyễn Xuân Sanh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685800" y="1843088"/>
            <a:ext cx="2047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Luyện </a:t>
            </a:r>
            <a:r>
              <a:rPr lang="vi-VN" sz="2800" u="sng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u="sng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ọc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5114925" y="1995488"/>
            <a:ext cx="28456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Tìm hiểu nội dung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-76200" y="2909888"/>
            <a:ext cx="2743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–  thoảng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3443288"/>
            <a:ext cx="2816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–  th</a:t>
            </a:r>
            <a:r>
              <a:rPr 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 tho   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4052888"/>
            <a:ext cx="3276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–   ngắm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457200" y="2438400"/>
            <a:ext cx="3205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Sáng</a:t>
            </a:r>
            <a:endParaRPr lang="en-US" sz="2800" b="1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4953000" y="2605088"/>
            <a:ext cx="17828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mỉm c</a:t>
            </a:r>
            <a:r>
              <a:rPr lang="vi-VN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5027613" y="3505200"/>
            <a:ext cx="9124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ghé</a:t>
            </a:r>
          </a:p>
        </p:txBody>
      </p:sp>
      <p:sp>
        <p:nvSpPr>
          <p:cNvPr id="7180" name="Rectangle 13"/>
          <p:cNvSpPr>
            <a:spLocks noChangeArrowheads="1"/>
          </p:cNvSpPr>
          <p:nvPr/>
        </p:nvSpPr>
        <p:spPr bwMode="auto">
          <a:xfrm>
            <a:off x="4495800" y="2057400"/>
            <a:ext cx="76200" cy="4038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3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6" grpId="0" autoUpdateAnimBg="0"/>
      <p:bldP spid="8197" grpId="0" autoUpdateAnimBg="0"/>
      <p:bldP spid="8198" grpId="0" autoUpdateAnimBg="0"/>
      <p:bldP spid="8199" grpId="0" autoUpdateAnimBg="0"/>
      <p:bldP spid="8200" grpId="0" autoUpdateAnimBg="0"/>
      <p:bldP spid="8201" grpId="0" autoUpdateAnimBg="0"/>
      <p:bldP spid="8202" grpId="0" autoUpdateAnimBg="0"/>
      <p:bldP spid="8203" grpId="0" autoUpdateAnimBg="0"/>
      <p:bldP spid="820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316288" y="1004888"/>
            <a:ext cx="26400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  <a:cs typeface="Arial" charset="0"/>
              </a:rPr>
              <a:t>Cô giáo lớp em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334000" y="1346200"/>
            <a:ext cx="2409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CCECFF"/>
                </a:solidFill>
                <a:cs typeface="Arial" charset="0"/>
              </a:rPr>
              <a:t>Nguyễn Xuân Sanh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838200" y="1676400"/>
            <a:ext cx="2047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>
                <a:solidFill>
                  <a:srgbClr val="99FF33"/>
                </a:solidFill>
                <a:cs typeface="Arial" charset="0"/>
              </a:rPr>
              <a:t>Luyện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5114925" y="1752600"/>
            <a:ext cx="3065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>
                <a:solidFill>
                  <a:srgbClr val="99FF33"/>
                </a:solidFill>
                <a:cs typeface="Arial" charset="0"/>
              </a:rPr>
              <a:t>Tìm hiểu nội dung</a:t>
            </a: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4876800" y="1981200"/>
            <a:ext cx="0" cy="4876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2133600"/>
            <a:ext cx="3205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cs typeface="Arial" charset="0"/>
              </a:rPr>
              <a:t>   </a:t>
            </a:r>
            <a:r>
              <a:rPr lang="en-US" sz="2400">
                <a:solidFill>
                  <a:srgbClr val="FFCC99"/>
                </a:solidFill>
                <a:cs typeface="Arial" charset="0"/>
              </a:rPr>
              <a:t>– </a:t>
            </a:r>
            <a:r>
              <a:rPr lang="en-US" sz="2400" b="1">
                <a:solidFill>
                  <a:srgbClr val="FFCC99"/>
                </a:solidFill>
                <a:cs typeface="Arial" charset="0"/>
              </a:rPr>
              <a:t>  Sáng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-76200" y="25908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cs typeface="Arial" charset="0"/>
              </a:rPr>
              <a:t>     </a:t>
            </a:r>
            <a:r>
              <a:rPr lang="en-US" sz="2400" b="1">
                <a:solidFill>
                  <a:srgbClr val="FFCC99"/>
                </a:solidFill>
                <a:cs typeface="Arial" charset="0"/>
              </a:rPr>
              <a:t>–  thoảng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-76200" y="2971800"/>
            <a:ext cx="2816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CC99"/>
                </a:solidFill>
                <a:cs typeface="Arial" charset="0"/>
              </a:rPr>
              <a:t>     – </a:t>
            </a:r>
            <a:r>
              <a:rPr lang="en-US" sz="2400" b="1">
                <a:solidFill>
                  <a:srgbClr val="FFCC99"/>
                </a:solidFill>
                <a:cs typeface="Arial" charset="0"/>
              </a:rPr>
              <a:t>th</a:t>
            </a:r>
            <a:r>
              <a:rPr lang="vi-VN" sz="2400" b="1">
                <a:solidFill>
                  <a:srgbClr val="FFCC99"/>
                </a:solidFill>
                <a:cs typeface="Arial" charset="0"/>
              </a:rPr>
              <a:t>ơ</a:t>
            </a:r>
            <a:r>
              <a:rPr lang="en-US" sz="2400" b="1">
                <a:solidFill>
                  <a:srgbClr val="FFCC99"/>
                </a:solidFill>
                <a:cs typeface="Arial" charset="0"/>
              </a:rPr>
              <a:t>m tho</a:t>
            </a:r>
            <a:r>
              <a:rPr lang="en-US" sz="2800" b="1">
                <a:solidFill>
                  <a:srgbClr val="0000FF"/>
                </a:solidFill>
                <a:cs typeface="Arial" charset="0"/>
              </a:rPr>
              <a:t>   </a:t>
            </a: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-76200" y="35052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cs typeface="Arial" charset="0"/>
              </a:rPr>
              <a:t>     </a:t>
            </a:r>
            <a:r>
              <a:rPr lang="en-US" sz="2400" b="1">
                <a:solidFill>
                  <a:srgbClr val="FFCC99"/>
                </a:solidFill>
                <a:cs typeface="Arial" charset="0"/>
              </a:rPr>
              <a:t>–  ng</a:t>
            </a:r>
            <a:r>
              <a:rPr lang="vi-VN" sz="2400" b="1">
                <a:solidFill>
                  <a:srgbClr val="FFCC99"/>
                </a:solidFill>
                <a:cs typeface="Arial" charset="0"/>
              </a:rPr>
              <a:t>ă</a:t>
            </a:r>
            <a:r>
              <a:rPr lang="en-US" sz="2400" b="1">
                <a:solidFill>
                  <a:srgbClr val="FFCC99"/>
                </a:solidFill>
                <a:cs typeface="Arial" charset="0"/>
              </a:rPr>
              <a:t>ém</a:t>
            </a: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4984750" y="2605088"/>
            <a:ext cx="1919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cs typeface="Arial" charset="0"/>
              </a:rPr>
              <a:t>- mỉm c</a:t>
            </a:r>
            <a:r>
              <a:rPr lang="vi-VN" sz="2800">
                <a:solidFill>
                  <a:schemeClr val="bg1"/>
                </a:solidFill>
                <a:cs typeface="Arial" charset="0"/>
              </a:rPr>
              <a:t>ư</a:t>
            </a:r>
            <a:r>
              <a:rPr lang="en-US" sz="2800">
                <a:solidFill>
                  <a:schemeClr val="bg1"/>
                </a:solidFill>
                <a:cs typeface="Arial" charset="0"/>
              </a:rPr>
              <a:t>ời</a:t>
            </a: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5027613" y="3505200"/>
            <a:ext cx="10048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cs typeface="Arial" charset="0"/>
              </a:rPr>
              <a:t>- ghé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2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6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0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  <p:bldP spid="9220" grpId="0" autoUpdateAnimBg="0"/>
      <p:bldP spid="9221" grpId="0" autoUpdateAnimBg="0"/>
      <p:bldP spid="9222" grpId="0" autoUpdateAnimBg="0"/>
      <p:bldP spid="9223" grpId="0" animBg="1"/>
      <p:bldP spid="9224" grpId="0" autoUpdateAnimBg="0"/>
      <p:bldP spid="9225" grpId="0" autoUpdateAnimBg="0"/>
      <p:bldP spid="9226" grpId="0" autoUpdateAnimBg="0"/>
      <p:bldP spid="9227" grpId="0" autoUpdateAnimBg="0"/>
      <p:bldP spid="9228" grpId="0" autoUpdateAnimBg="0"/>
      <p:bldP spid="922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op ho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138" y="1320800"/>
            <a:ext cx="7412037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-76200" y="-7620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</a:t>
            </a:r>
            <a:r>
              <a:rPr lang="vi-VN" sz="24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ọc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765550" y="5272088"/>
            <a:ext cx="1266825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uoi nh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2084388"/>
            <a:ext cx="6053137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85763" y="228600"/>
            <a:ext cx="8296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</a:t>
            </a:r>
            <a:r>
              <a:rPr lang="vi-VN" sz="24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ọc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51188" y="5233988"/>
            <a:ext cx="2841625" cy="708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mỉm c</a:t>
            </a:r>
            <a:r>
              <a:rPr lang="vi-VN" sz="4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008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008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846</Words>
  <Application>Microsoft Office PowerPoint</Application>
  <PresentationFormat>On-screen Show (4:3)</PresentationFormat>
  <Paragraphs>206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Slide 1</vt:lpstr>
      <vt:lpstr>Slide 2</vt:lpstr>
      <vt:lpstr> Cô giáo lớp em</vt:lpstr>
      <vt:lpstr> Cô giáo lớp em</vt:lpstr>
      <vt:lpstr> Cô giáo lớp em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   TẬP ĐỌC Cô giáo lớp em</vt:lpstr>
      <vt:lpstr>Slide 16</vt:lpstr>
      <vt:lpstr>Slide 17</vt:lpstr>
      <vt:lpstr>Slide 18</vt:lpstr>
      <vt:lpstr>Slide 19</vt:lpstr>
      <vt:lpstr>   TẬP ĐỌC Cô giáo lớp em</vt:lpstr>
    </vt:vector>
  </TitlesOfParts>
  <Company>BINH LOI TRUNG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TRÖÔØNG TH BÌNH LÔÏI TRUNG</dc:title>
  <dc:creator>Microsoft Cop.</dc:creator>
  <cp:lastModifiedBy>Nhulam</cp:lastModifiedBy>
  <cp:revision>77</cp:revision>
  <dcterms:created xsi:type="dcterms:W3CDTF">2005-11-02T08:50:39Z</dcterms:created>
  <dcterms:modified xsi:type="dcterms:W3CDTF">2020-10-22T01:38:26Z</dcterms:modified>
</cp:coreProperties>
</file>